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6EB13F-DD05-4FBD-ABB1-360936A0FB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C8AA553-7F4B-472A-B019-D46907ADFB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462047-CA6D-4219-A4D0-9DE56A85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4CAD-B64F-4297-ABA7-EC305660A88E}" type="datetimeFigureOut">
              <a:rPr kumimoji="1" lang="ja-JP" altLang="en-US" smtClean="0"/>
              <a:t>2022/4/30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923F01-1CF6-4AAA-8C04-BFC0867F6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70994C-FE56-4F85-96A7-FE0C70C69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C84E-0C96-41DE-A810-FA40D3048F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783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341D4C-BA85-4ABE-A0D0-0A95D775E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CF63F23-AE75-4D56-8432-16AF87A157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0CC9126-7EA0-4947-BF0C-A97B5AFEB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4CAD-B64F-4297-ABA7-EC305660A88E}" type="datetimeFigureOut">
              <a:rPr kumimoji="1" lang="ja-JP" altLang="en-US" smtClean="0"/>
              <a:t>2022/4/30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9FA0DD4-B8E3-4483-90DE-54E82CD6C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A826FD8-AF41-4AE4-A060-3E730D412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C84E-0C96-41DE-A810-FA40D3048F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3323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5E7CABC-0844-490F-A841-EF1B9EF14C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9AD4FD4-951C-40EE-9F7E-051AD16FA5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13E59D4-C1A5-4666-BFA6-8027584F2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4CAD-B64F-4297-ABA7-EC305660A88E}" type="datetimeFigureOut">
              <a:rPr kumimoji="1" lang="ja-JP" altLang="en-US" smtClean="0"/>
              <a:t>2022/4/30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F48374-BCCC-4E3F-9CDF-9BDD9D72B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06B678-7AD4-43B3-83D3-A21790A60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C84E-0C96-41DE-A810-FA40D3048F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630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7F6B9D-0DEC-41A3-A816-99A83163C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312DADE-8967-4F33-9D69-5CC591134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DBB16D-A609-456D-AA3C-3BB38A743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4CAD-B64F-4297-ABA7-EC305660A88E}" type="datetimeFigureOut">
              <a:rPr kumimoji="1" lang="ja-JP" altLang="en-US" smtClean="0"/>
              <a:t>2022/4/30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E54E52-3C3B-4B75-935C-2BE5A8691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54059E-C629-4580-A269-7DCAA72AC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C84E-0C96-41DE-A810-FA40D3048F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168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0CBF73-ABC1-40D3-9EF5-01331C313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063E9DF-4F9B-4739-ABB8-8701DD8E9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CEF00A-AC71-42E6-B1A4-92A14252C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4CAD-B64F-4297-ABA7-EC305660A88E}" type="datetimeFigureOut">
              <a:rPr kumimoji="1" lang="ja-JP" altLang="en-US" smtClean="0"/>
              <a:t>2022/4/30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CFE297-5016-4617-87D5-892C42CC3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3A6074-3BC4-48A2-9770-20B4DBAAF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C84E-0C96-41DE-A810-FA40D3048F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28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940BB4-A390-407C-9C49-E98A44ADF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4A1998-2EEA-4C9D-A313-E51987354B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3F30D4A-7FD7-42D7-82D7-E523C7CE99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D99CE2-41F6-492E-988F-D4C0DE0D8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4CAD-B64F-4297-ABA7-EC305660A88E}" type="datetimeFigureOut">
              <a:rPr kumimoji="1" lang="ja-JP" altLang="en-US" smtClean="0"/>
              <a:t>2022/4/30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9AF25D3-7C6E-4D37-8511-820967A1D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92B7C98-1D09-4841-A8C4-04E4A59D3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C84E-0C96-41DE-A810-FA40D3048F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006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81AFEF-18C4-428E-BC97-860599223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DB37323-BB2B-492D-8CBC-749843BFD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87707DD-9F9E-4421-8A0C-2986B6203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5869770-AA49-4751-8473-09847EFACB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43DFBF4-F4AA-4967-8E2E-B5DBF043D2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AA8D50A-FB88-49C9-90CC-881FD0391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4CAD-B64F-4297-ABA7-EC305660A88E}" type="datetimeFigureOut">
              <a:rPr kumimoji="1" lang="ja-JP" altLang="en-US" smtClean="0"/>
              <a:t>2022/4/30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9237EA0-815C-4C3B-BA2D-08626FB6D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25DCBB3-0DF0-4B0B-B125-97AD0FA16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C84E-0C96-41DE-A810-FA40D3048F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907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211EE2-CB98-42E6-9D84-F4D37F7B0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5FDED7D-415B-4E09-AA04-4FADD6A38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4CAD-B64F-4297-ABA7-EC305660A88E}" type="datetimeFigureOut">
              <a:rPr kumimoji="1" lang="ja-JP" altLang="en-US" smtClean="0"/>
              <a:t>2022/4/30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A404DD-62AB-4604-90DB-FDB06648C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68726B7-C585-44E8-8124-F0A9338DE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C84E-0C96-41DE-A810-FA40D3048F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813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839271C-DE2B-4EAB-8B52-44A8011A3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4CAD-B64F-4297-ABA7-EC305660A88E}" type="datetimeFigureOut">
              <a:rPr kumimoji="1" lang="ja-JP" altLang="en-US" smtClean="0"/>
              <a:t>2022/4/30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E62D6BE-9142-41DF-9FA5-6F950D107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BADA235-6799-4B7C-A9B4-80808A747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C84E-0C96-41DE-A810-FA40D3048F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720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6CEA22-D4E0-4900-8ECE-0A351A80A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215AD6-C6F3-4B14-9AC5-459208A9A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8C188C7-2ECD-44F4-90A7-E26B2B6830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D2C6EA-935F-4370-863F-CE7B0D2C4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4CAD-B64F-4297-ABA7-EC305660A88E}" type="datetimeFigureOut">
              <a:rPr kumimoji="1" lang="ja-JP" altLang="en-US" smtClean="0"/>
              <a:t>2022/4/30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7D3F33-6922-40BD-BA53-92BC6B0FC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8FBD199-1ED3-4411-A136-56029A168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C84E-0C96-41DE-A810-FA40D3048F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655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68FE69-DDA2-4A33-B795-007B3C4E5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A3E6661-94B8-47DE-AB4A-7F68A3C13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03D6E97-8CF9-4D07-9636-C20A022C8E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74E07CA-CCF7-487B-B96F-688CE28A1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14CAD-B64F-4297-ABA7-EC305660A88E}" type="datetimeFigureOut">
              <a:rPr kumimoji="1" lang="ja-JP" altLang="en-US" smtClean="0"/>
              <a:t>2022/4/30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5F5B280-76A2-42B8-A741-2D0E26623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C9D30C2-D3FC-4B22-A8DB-0F3F0C5D7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3C84E-0C96-41DE-A810-FA40D3048F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743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1474C5E-78B2-4150-8CA4-00F69F5C4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B387CC0-B4DB-4D0C-B5B8-EB20536EB9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ECDA4B-3F26-491C-8F69-F64936915D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14CAD-B64F-4297-ABA7-EC305660A88E}" type="datetimeFigureOut">
              <a:rPr kumimoji="1" lang="ja-JP" altLang="en-US" smtClean="0"/>
              <a:t>2022/4/30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839588-0C24-4B42-8AC1-984E0DA9EF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1377C9-DD6C-4407-B3F0-F2A55A3900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3C84E-0C96-41DE-A810-FA40D3048F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593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inimini.jp/tokushu/keisoku/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ã1k éåããã®ç»åæ¤ç´¢çµæ">
            <a:extLst>
              <a:ext uri="{FF2B5EF4-FFF2-40B4-BE49-F238E27FC236}">
                <a16:creationId xmlns:a16="http://schemas.microsoft.com/office/drawing/2014/main" id="{66ADAFF2-174A-458C-958F-9788660C91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75" b="21543"/>
          <a:stretch/>
        </p:blipFill>
        <p:spPr bwMode="auto">
          <a:xfrm>
            <a:off x="0" y="0"/>
            <a:ext cx="6096000" cy="2810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AC8D3023-F3CB-4D8D-B7FD-B11B58D6EC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8904139"/>
              </p:ext>
            </p:extLst>
          </p:nvPr>
        </p:nvGraphicFramePr>
        <p:xfrm>
          <a:off x="200025" y="3091162"/>
          <a:ext cx="5695950" cy="1594485"/>
        </p:xfrm>
        <a:graphic>
          <a:graphicData uri="http://schemas.openxmlformats.org/drawingml/2006/table">
            <a:tbl>
              <a:tblPr/>
              <a:tblGrid>
                <a:gridCol w="1898650">
                  <a:extLst>
                    <a:ext uri="{9D8B030D-6E8A-4147-A177-3AD203B41FA5}">
                      <a16:colId xmlns:a16="http://schemas.microsoft.com/office/drawing/2014/main" val="2300636790"/>
                    </a:ext>
                  </a:extLst>
                </a:gridCol>
                <a:gridCol w="1898650">
                  <a:extLst>
                    <a:ext uri="{9D8B030D-6E8A-4147-A177-3AD203B41FA5}">
                      <a16:colId xmlns:a16="http://schemas.microsoft.com/office/drawing/2014/main" val="3342654274"/>
                    </a:ext>
                  </a:extLst>
                </a:gridCol>
                <a:gridCol w="1898650">
                  <a:extLst>
                    <a:ext uri="{9D8B030D-6E8A-4147-A177-3AD203B41FA5}">
                      <a16:colId xmlns:a16="http://schemas.microsoft.com/office/drawing/2014/main" val="2718406652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l"/>
                      <a:r>
                        <a:rPr lang="ja-JP" altLang="en-US" b="1" dirty="0">
                          <a:solidFill>
                            <a:srgbClr val="000000"/>
                          </a:solidFill>
                          <a:effectLst/>
                        </a:rPr>
                        <a:t>畳の種類</a:t>
                      </a:r>
                    </a:p>
                  </a:txBody>
                  <a:tcPr marR="95250" marT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b="1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r>
                        <a:rPr lang="ja-JP" altLang="en-US" b="1">
                          <a:solidFill>
                            <a:srgbClr val="000000"/>
                          </a:solidFill>
                          <a:effectLst/>
                        </a:rPr>
                        <a:t>畳の広さ</a:t>
                      </a:r>
                    </a:p>
                  </a:txBody>
                  <a:tcPr marL="95250" marR="95250" marT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b="1">
                          <a:solidFill>
                            <a:srgbClr val="000000"/>
                          </a:solidFill>
                          <a:effectLst/>
                        </a:rPr>
                        <a:t>使われる地域</a:t>
                      </a:r>
                    </a:p>
                  </a:txBody>
                  <a:tcPr marL="95250" marR="95250" marT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75575"/>
                  </a:ext>
                </a:extLst>
              </a:tr>
              <a:tr h="282805">
                <a:tc>
                  <a:txBody>
                    <a:bodyPr/>
                    <a:lstStyle/>
                    <a:p>
                      <a:r>
                        <a:rPr lang="ja-JP" altLang="en-US">
                          <a:solidFill>
                            <a:srgbClr val="FF0000"/>
                          </a:solidFill>
                          <a:effectLst/>
                        </a:rPr>
                        <a:t>本間</a:t>
                      </a:r>
                      <a:r>
                        <a:rPr lang="en-US" altLang="ja-JP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ja-JP" altLang="en-US">
                          <a:solidFill>
                            <a:srgbClr val="FF0000"/>
                          </a:solidFill>
                          <a:effectLst/>
                        </a:rPr>
                        <a:t>京間</a:t>
                      </a:r>
                      <a:r>
                        <a:rPr lang="en-US" altLang="ja-JP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</a:p>
                  </a:txBody>
                  <a:tcPr marR="95250" marT="2857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FF0000"/>
                          </a:solidFill>
                          <a:effectLst/>
                        </a:rPr>
                        <a:t>382cm× 382cm</a:t>
                      </a:r>
                    </a:p>
                  </a:txBody>
                  <a:tcPr marL="95250" marR="95250" marT="2857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>
                          <a:solidFill>
                            <a:srgbClr val="FF0000"/>
                          </a:solidFill>
                          <a:effectLst/>
                        </a:rPr>
                        <a:t>関西・中国などの西日本</a:t>
                      </a:r>
                    </a:p>
                  </a:txBody>
                  <a:tcPr marL="95250" marR="95250" marT="2857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660904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r>
                        <a:rPr lang="ja-JP" altLang="en-US">
                          <a:effectLst/>
                        </a:rPr>
                        <a:t>中京間</a:t>
                      </a:r>
                    </a:p>
                  </a:txBody>
                  <a:tcPr marR="95250" marT="2857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</a:rPr>
                        <a:t>364cm× 364cm</a:t>
                      </a:r>
                    </a:p>
                  </a:txBody>
                  <a:tcPr marL="95250" marR="95250" marT="2857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dirty="0">
                          <a:effectLst/>
                        </a:rPr>
                        <a:t>東京・愛知・岐阜など</a:t>
                      </a:r>
                    </a:p>
                  </a:txBody>
                  <a:tcPr marL="95250" marR="95250" marT="2857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863745"/>
                  </a:ext>
                </a:extLst>
              </a:tr>
            </a:tbl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337C665-66C4-48ED-ABF6-AF5262BD1386}"/>
              </a:ext>
            </a:extLst>
          </p:cNvPr>
          <p:cNvSpPr/>
          <p:nvPr/>
        </p:nvSpPr>
        <p:spPr>
          <a:xfrm>
            <a:off x="7224890" y="336092"/>
            <a:ext cx="4485600" cy="4485600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D3B0F6-AF83-4CF2-B313-A79EDAB68699}"/>
              </a:ext>
            </a:extLst>
          </p:cNvPr>
          <p:cNvSpPr/>
          <p:nvPr/>
        </p:nvSpPr>
        <p:spPr>
          <a:xfrm flipH="1">
            <a:off x="7168445" y="1501422"/>
            <a:ext cx="112889" cy="223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A07B75F-018D-40A0-A40B-0F7AE3ECDEF5}"/>
              </a:ext>
            </a:extLst>
          </p:cNvPr>
          <p:cNvSpPr txBox="1"/>
          <p:nvPr/>
        </p:nvSpPr>
        <p:spPr>
          <a:xfrm>
            <a:off x="9955490" y="4921955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1246</a:t>
            </a:r>
            <a:r>
              <a:rPr lang="en-US" altLang="ja-JP" dirty="0"/>
              <a:t>mm×1246mm</a:t>
            </a:r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536994E-1F79-4A83-872C-973F2AE8EBF4}"/>
              </a:ext>
            </a:extLst>
          </p:cNvPr>
          <p:cNvSpPr/>
          <p:nvPr/>
        </p:nvSpPr>
        <p:spPr>
          <a:xfrm flipH="1">
            <a:off x="11654044" y="343292"/>
            <a:ext cx="112886" cy="11581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2432EA6-5C61-4AC7-BFC3-572EE0CA245D}"/>
              </a:ext>
            </a:extLst>
          </p:cNvPr>
          <p:cNvSpPr/>
          <p:nvPr/>
        </p:nvSpPr>
        <p:spPr>
          <a:xfrm flipH="1">
            <a:off x="11654045" y="2520246"/>
            <a:ext cx="112885" cy="11581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BC2695DA-D92C-43DF-91CF-5AEB49F9FF23}"/>
              </a:ext>
            </a:extLst>
          </p:cNvPr>
          <p:cNvSpPr/>
          <p:nvPr/>
        </p:nvSpPr>
        <p:spPr>
          <a:xfrm>
            <a:off x="666946" y="5860451"/>
            <a:ext cx="4084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hlinkClick r:id="rId3"/>
              </a:rPr>
              <a:t>http://minimini.jp/tokushu/keisoku/</a:t>
            </a:r>
            <a:endParaRPr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BF2F03D-555C-459D-A43F-8B16E1FE1A1D}"/>
              </a:ext>
            </a:extLst>
          </p:cNvPr>
          <p:cNvSpPr txBox="1"/>
          <p:nvPr/>
        </p:nvSpPr>
        <p:spPr>
          <a:xfrm>
            <a:off x="144288" y="5524227"/>
            <a:ext cx="2852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家具の寸法の大きさを</a:t>
            </a:r>
            <a:r>
              <a:rPr kumimoji="1" lang="en-US" altLang="ja-JP" dirty="0"/>
              <a:t>3</a:t>
            </a:r>
            <a:r>
              <a:rPr kumimoji="1" lang="ja-JP" altLang="en-US" dirty="0"/>
              <a:t>倍</a:t>
            </a:r>
          </a:p>
        </p:txBody>
      </p:sp>
    </p:spTree>
    <p:extLst>
      <p:ext uri="{BB962C8B-B14F-4D97-AF65-F5344CB8AC3E}">
        <p14:creationId xmlns:p14="http://schemas.microsoft.com/office/powerpoint/2010/main" val="108321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36991B27-FCB0-4AF5-8904-E900D6B10392}"/>
              </a:ext>
            </a:extLst>
          </p:cNvPr>
          <p:cNvSpPr/>
          <p:nvPr/>
        </p:nvSpPr>
        <p:spPr>
          <a:xfrm rot="5400000">
            <a:off x="7289130" y="121774"/>
            <a:ext cx="4185304" cy="4485601"/>
          </a:xfrm>
          <a:custGeom>
            <a:avLst/>
            <a:gdLst>
              <a:gd name="connsiteX0" fmla="*/ 0 w 4185304"/>
              <a:gd name="connsiteY0" fmla="*/ 1854050 h 4485601"/>
              <a:gd name="connsiteX1" fmla="*/ 0 w 4185304"/>
              <a:gd name="connsiteY1" fmla="*/ 1 h 4485601"/>
              <a:gd name="connsiteX2" fmla="*/ 943045 w 4185304"/>
              <a:gd name="connsiteY2" fmla="*/ 1 h 4485601"/>
              <a:gd name="connsiteX3" fmla="*/ 943045 w 4185304"/>
              <a:gd name="connsiteY3" fmla="*/ 0 h 4485601"/>
              <a:gd name="connsiteX4" fmla="*/ 4185304 w 4185304"/>
              <a:gd name="connsiteY4" fmla="*/ 0 h 4485601"/>
              <a:gd name="connsiteX5" fmla="*/ 4185303 w 4185304"/>
              <a:gd name="connsiteY5" fmla="*/ 4485601 h 4485601"/>
              <a:gd name="connsiteX6" fmla="*/ 943045 w 4185304"/>
              <a:gd name="connsiteY6" fmla="*/ 4485601 h 4485601"/>
              <a:gd name="connsiteX7" fmla="*/ 943045 w 4185304"/>
              <a:gd name="connsiteY7" fmla="*/ 1854050 h 44856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185304" h="4485601">
                <a:moveTo>
                  <a:pt x="0" y="1854050"/>
                </a:moveTo>
                <a:lnTo>
                  <a:pt x="0" y="1"/>
                </a:lnTo>
                <a:lnTo>
                  <a:pt x="943045" y="1"/>
                </a:lnTo>
                <a:lnTo>
                  <a:pt x="943045" y="0"/>
                </a:lnTo>
                <a:lnTo>
                  <a:pt x="4185304" y="0"/>
                </a:lnTo>
                <a:lnTo>
                  <a:pt x="4185303" y="4485601"/>
                </a:lnTo>
                <a:lnTo>
                  <a:pt x="943045" y="4485601"/>
                </a:lnTo>
                <a:lnTo>
                  <a:pt x="943045" y="1854050"/>
                </a:lnTo>
                <a:close/>
              </a:path>
            </a:pathLst>
          </a:cu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2053" name="Picture 5" descr="é¢é£ç»å">
            <a:extLst>
              <a:ext uri="{FF2B5EF4-FFF2-40B4-BE49-F238E27FC236}">
                <a16:creationId xmlns:a16="http://schemas.microsoft.com/office/drawing/2014/main" id="{86879D6B-492B-4E24-BEEB-A980378C71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303" y="138339"/>
            <a:ext cx="3524250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CB4C41A7-6862-49B7-A359-C5911D62E6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18"/>
              </p:ext>
            </p:extLst>
          </p:nvPr>
        </p:nvGraphicFramePr>
        <p:xfrm>
          <a:off x="197303" y="3787846"/>
          <a:ext cx="5695950" cy="1636395"/>
        </p:xfrm>
        <a:graphic>
          <a:graphicData uri="http://schemas.openxmlformats.org/drawingml/2006/table">
            <a:tbl>
              <a:tblPr/>
              <a:tblGrid>
                <a:gridCol w="1898650">
                  <a:extLst>
                    <a:ext uri="{9D8B030D-6E8A-4147-A177-3AD203B41FA5}">
                      <a16:colId xmlns:a16="http://schemas.microsoft.com/office/drawing/2014/main" val="2300636790"/>
                    </a:ext>
                  </a:extLst>
                </a:gridCol>
                <a:gridCol w="1898650">
                  <a:extLst>
                    <a:ext uri="{9D8B030D-6E8A-4147-A177-3AD203B41FA5}">
                      <a16:colId xmlns:a16="http://schemas.microsoft.com/office/drawing/2014/main" val="3342654274"/>
                    </a:ext>
                  </a:extLst>
                </a:gridCol>
                <a:gridCol w="1898650">
                  <a:extLst>
                    <a:ext uri="{9D8B030D-6E8A-4147-A177-3AD203B41FA5}">
                      <a16:colId xmlns:a16="http://schemas.microsoft.com/office/drawing/2014/main" val="2718406652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l"/>
                      <a:r>
                        <a:rPr lang="ja-JP" altLang="en-US" b="1" dirty="0">
                          <a:solidFill>
                            <a:srgbClr val="000000"/>
                          </a:solidFill>
                          <a:effectLst/>
                        </a:rPr>
                        <a:t>畳の種類</a:t>
                      </a:r>
                    </a:p>
                  </a:txBody>
                  <a:tcPr marR="95250" marT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b="1" dirty="0">
                          <a:solidFill>
                            <a:srgbClr val="000000"/>
                          </a:solidFill>
                          <a:effectLst/>
                        </a:rPr>
                        <a:t>6</a:t>
                      </a:r>
                      <a:r>
                        <a:rPr lang="ja-JP" altLang="en-US" b="1" dirty="0">
                          <a:solidFill>
                            <a:srgbClr val="000000"/>
                          </a:solidFill>
                          <a:effectLst/>
                        </a:rPr>
                        <a:t>畳の広さ</a:t>
                      </a:r>
                    </a:p>
                  </a:txBody>
                  <a:tcPr marL="95250" marR="95250" marT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b="1">
                          <a:solidFill>
                            <a:srgbClr val="000000"/>
                          </a:solidFill>
                          <a:effectLst/>
                        </a:rPr>
                        <a:t>使われる地域</a:t>
                      </a:r>
                    </a:p>
                  </a:txBody>
                  <a:tcPr marL="95250" marR="95250" marT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75575"/>
                  </a:ext>
                </a:extLst>
              </a:tr>
              <a:tr h="282805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b="0">
                          <a:solidFill>
                            <a:srgbClr val="FF0000"/>
                          </a:solidFill>
                          <a:effectLst/>
                          <a:latin typeface="inherit"/>
                        </a:rPr>
                        <a:t>本間</a:t>
                      </a:r>
                      <a:r>
                        <a:rPr lang="en-US" altLang="ja-JP" b="0">
                          <a:solidFill>
                            <a:srgbClr val="FF0000"/>
                          </a:solidFill>
                          <a:effectLst/>
                          <a:latin typeface="inherit"/>
                        </a:rPr>
                        <a:t>(</a:t>
                      </a:r>
                      <a:r>
                        <a:rPr lang="ja-JP" altLang="en-US" b="0">
                          <a:solidFill>
                            <a:srgbClr val="FF0000"/>
                          </a:solidFill>
                          <a:effectLst/>
                          <a:latin typeface="inherit"/>
                        </a:rPr>
                        <a:t>京間</a:t>
                      </a:r>
                      <a:r>
                        <a:rPr lang="en-US" altLang="ja-JP" b="0">
                          <a:solidFill>
                            <a:srgbClr val="FF0000"/>
                          </a:solidFill>
                          <a:effectLst/>
                          <a:latin typeface="inherit"/>
                        </a:rPr>
                        <a:t>)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0">
                          <a:solidFill>
                            <a:srgbClr val="FF0000"/>
                          </a:solidFill>
                          <a:effectLst/>
                          <a:latin typeface="inherit"/>
                        </a:rPr>
                        <a:t>382cm×</a:t>
                      </a:r>
                      <a:br>
                        <a:rPr lang="en-US" b="0">
                          <a:solidFill>
                            <a:srgbClr val="FF0000"/>
                          </a:solidFill>
                          <a:effectLst/>
                          <a:latin typeface="inherit"/>
                        </a:rPr>
                      </a:br>
                      <a:r>
                        <a:rPr lang="en-US" b="0">
                          <a:solidFill>
                            <a:srgbClr val="FF0000"/>
                          </a:solidFill>
                          <a:effectLst/>
                          <a:latin typeface="inherit"/>
                        </a:rPr>
                        <a:t>286cm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b="0" dirty="0">
                          <a:solidFill>
                            <a:srgbClr val="FF0000"/>
                          </a:solidFill>
                          <a:effectLst/>
                          <a:latin typeface="inherit"/>
                        </a:rPr>
                        <a:t>関西・中国などの西日本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660904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b="0">
                          <a:effectLst/>
                          <a:latin typeface="inherit"/>
                        </a:rPr>
                        <a:t>中京間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b="0">
                          <a:effectLst/>
                          <a:latin typeface="inherit"/>
                        </a:rPr>
                        <a:t>364cm×</a:t>
                      </a:r>
                      <a:br>
                        <a:rPr lang="en-US" b="0">
                          <a:effectLst/>
                          <a:latin typeface="inherit"/>
                        </a:rPr>
                      </a:br>
                      <a:r>
                        <a:rPr lang="en-US" b="0">
                          <a:effectLst/>
                          <a:latin typeface="inherit"/>
                        </a:rPr>
                        <a:t>273cm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b="0" dirty="0">
                          <a:effectLst/>
                          <a:latin typeface="inherit"/>
                        </a:rPr>
                        <a:t>東京・愛知・岐阜など</a:t>
                      </a: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4863745"/>
                  </a:ext>
                </a:extLst>
              </a:tr>
            </a:tbl>
          </a:graphicData>
        </a:graphic>
      </p:graphicFrame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1732105-1EE4-48CC-8A7C-4D45CEAD4D2B}"/>
              </a:ext>
            </a:extLst>
          </p:cNvPr>
          <p:cNvSpPr/>
          <p:nvPr/>
        </p:nvSpPr>
        <p:spPr>
          <a:xfrm flipH="1">
            <a:off x="7054401" y="1635882"/>
            <a:ext cx="164844" cy="13965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3C91BDD-8763-402B-ACEE-7BA5DCB8BE8D}"/>
              </a:ext>
            </a:extLst>
          </p:cNvPr>
          <p:cNvSpPr/>
          <p:nvPr/>
        </p:nvSpPr>
        <p:spPr>
          <a:xfrm flipH="1">
            <a:off x="10794423" y="1635882"/>
            <a:ext cx="830160" cy="80553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9533C1C-452B-477F-AB63-2FEBA8BE29A3}"/>
              </a:ext>
            </a:extLst>
          </p:cNvPr>
          <p:cNvSpPr/>
          <p:nvPr/>
        </p:nvSpPr>
        <p:spPr>
          <a:xfrm rot="5400000" flipH="1">
            <a:off x="9228261" y="3758928"/>
            <a:ext cx="164844" cy="13965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F27E942-6611-44CF-9A6B-BCF16E9E184E}"/>
              </a:ext>
            </a:extLst>
          </p:cNvPr>
          <p:cNvSpPr/>
          <p:nvPr/>
        </p:nvSpPr>
        <p:spPr>
          <a:xfrm flipH="1">
            <a:off x="8589808" y="1139171"/>
            <a:ext cx="1169438" cy="1648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2725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0CD1DB5-4C1B-419B-AEA9-2D91CAA45B1D}"/>
              </a:ext>
            </a:extLst>
          </p:cNvPr>
          <p:cNvSpPr/>
          <p:nvPr/>
        </p:nvSpPr>
        <p:spPr>
          <a:xfrm>
            <a:off x="152400" y="152400"/>
            <a:ext cx="2160000" cy="1080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シングルベッド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7E34C73-F693-40EE-9D19-E6667E4E7AA0}"/>
              </a:ext>
            </a:extLst>
          </p:cNvPr>
          <p:cNvSpPr/>
          <p:nvPr/>
        </p:nvSpPr>
        <p:spPr>
          <a:xfrm>
            <a:off x="152400" y="1587500"/>
            <a:ext cx="2160000" cy="1296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セミダブルベッド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E588745-F551-42D6-B155-D52F86D04A8D}"/>
              </a:ext>
            </a:extLst>
          </p:cNvPr>
          <p:cNvSpPr/>
          <p:nvPr/>
        </p:nvSpPr>
        <p:spPr>
          <a:xfrm>
            <a:off x="3035300" y="152400"/>
            <a:ext cx="864000" cy="97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ソファ（</a:t>
            </a:r>
            <a:r>
              <a:rPr kumimoji="1"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</a:t>
            </a:r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人）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87AB290-AA55-4BB1-AD8C-6E880BBEFE50}"/>
              </a:ext>
            </a:extLst>
          </p:cNvPr>
          <p:cNvSpPr/>
          <p:nvPr/>
        </p:nvSpPr>
        <p:spPr>
          <a:xfrm>
            <a:off x="3035300" y="1594300"/>
            <a:ext cx="864000" cy="1512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ソファ（</a:t>
            </a:r>
            <a:r>
              <a: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人）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6677D46-705A-4367-A79E-9EE81CA7D721}"/>
              </a:ext>
            </a:extLst>
          </p:cNvPr>
          <p:cNvSpPr/>
          <p:nvPr/>
        </p:nvSpPr>
        <p:spPr>
          <a:xfrm>
            <a:off x="152400" y="3731501"/>
            <a:ext cx="972000" cy="48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ローテーブル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D1DC942-8C37-42A6-8E5B-D91F4255B0DD}"/>
              </a:ext>
            </a:extLst>
          </p:cNvPr>
          <p:cNvSpPr/>
          <p:nvPr/>
        </p:nvSpPr>
        <p:spPr>
          <a:xfrm>
            <a:off x="4374700" y="151401"/>
            <a:ext cx="486000" cy="32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TV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21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A709C0C-AA8E-4128-9A41-5783407AF163}"/>
              </a:ext>
            </a:extLst>
          </p:cNvPr>
          <p:cNvSpPr/>
          <p:nvPr/>
        </p:nvSpPr>
        <p:spPr>
          <a:xfrm>
            <a:off x="5431300" y="171601"/>
            <a:ext cx="864000" cy="32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TV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32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0A62BBA-9B03-4D16-9A8C-D4D95C2A73A5}"/>
              </a:ext>
            </a:extLst>
          </p:cNvPr>
          <p:cNvSpPr/>
          <p:nvPr/>
        </p:nvSpPr>
        <p:spPr>
          <a:xfrm>
            <a:off x="6739400" y="171601"/>
            <a:ext cx="1080000" cy="32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TV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42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42FDB12-27E9-418A-9F53-BCEFD230A009}"/>
              </a:ext>
            </a:extLst>
          </p:cNvPr>
          <p:cNvSpPr/>
          <p:nvPr/>
        </p:nvSpPr>
        <p:spPr>
          <a:xfrm>
            <a:off x="314400" y="5270500"/>
            <a:ext cx="648000" cy="540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冷蔵庫</a:t>
            </a:r>
            <a:endParaRPr lang="en-US" altLang="ja-JP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1"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ドア）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CF065B90-A11C-45F0-8B00-365B47336588}"/>
              </a:ext>
            </a:extLst>
          </p:cNvPr>
          <p:cNvSpPr/>
          <p:nvPr/>
        </p:nvSpPr>
        <p:spPr>
          <a:xfrm>
            <a:off x="1371000" y="5270500"/>
            <a:ext cx="756000" cy="756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冷蔵庫</a:t>
            </a:r>
            <a:endParaRPr lang="en-US" altLang="ja-JP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1"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</a:t>
            </a:r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ドア）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71F8DB1D-DCA3-4A4A-9CC1-358F7DE03081}"/>
              </a:ext>
            </a:extLst>
          </p:cNvPr>
          <p:cNvSpPr/>
          <p:nvPr/>
        </p:nvSpPr>
        <p:spPr>
          <a:xfrm>
            <a:off x="1420000" y="3731501"/>
            <a:ext cx="972000" cy="97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ダイニング</a:t>
            </a:r>
            <a:endParaRPr kumimoji="1" lang="en-US" altLang="ja-JP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テーブル</a:t>
            </a:r>
            <a:endParaRPr lang="en-US" altLang="ja-JP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</a:t>
            </a:r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人）</a:t>
            </a:r>
            <a:endParaRPr kumimoji="1" lang="en-US" altLang="ja-JP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ED4247C9-2910-4CE4-A01F-C864469B4800}"/>
              </a:ext>
            </a:extLst>
          </p:cNvPr>
          <p:cNvSpPr/>
          <p:nvPr/>
        </p:nvSpPr>
        <p:spPr>
          <a:xfrm>
            <a:off x="2927300" y="3751701"/>
            <a:ext cx="972000" cy="140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ダイニング</a:t>
            </a:r>
            <a:endParaRPr kumimoji="1" lang="en-US" altLang="ja-JP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テーブル</a:t>
            </a:r>
            <a:endParaRPr lang="en-US" altLang="ja-JP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</a:t>
            </a:r>
            <a:r>
              <a:rPr kumimoji="1"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</a:t>
            </a:r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人）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8019A5F0-9CEC-4CAB-A877-093C74DFCFC5}"/>
              </a:ext>
            </a:extLst>
          </p:cNvPr>
          <p:cNvSpPr/>
          <p:nvPr/>
        </p:nvSpPr>
        <p:spPr>
          <a:xfrm>
            <a:off x="4320700" y="777500"/>
            <a:ext cx="594000" cy="810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作業</a:t>
            </a:r>
            <a:br>
              <a:rPr kumimoji="1" lang="en-US" altLang="ja-JP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</a:br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デスク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8869F08-2AC9-484A-8CFB-86E226D70EDB}"/>
              </a:ext>
            </a:extLst>
          </p:cNvPr>
          <p:cNvSpPr txBox="1"/>
          <p:nvPr/>
        </p:nvSpPr>
        <p:spPr>
          <a:xfrm>
            <a:off x="8538206" y="5988531"/>
            <a:ext cx="34531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家具の寸法の大きさを</a:t>
            </a:r>
            <a:r>
              <a:rPr kumimoji="1" lang="en-US" altLang="ja-JP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3</a:t>
            </a:r>
            <a:r>
              <a:rPr kumimoji="1"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倍</a:t>
            </a:r>
            <a:r>
              <a:rPr kumimoji="1" lang="en-US" altLang="ja-JP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/100</a:t>
            </a:r>
          </a:p>
          <a:p>
            <a:r>
              <a:rPr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例）</a:t>
            </a:r>
            <a:r>
              <a:rPr lang="en-US" altLang="ja-JP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70cm </a:t>
            </a:r>
            <a:r>
              <a:rPr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→ </a:t>
            </a:r>
            <a:r>
              <a:rPr lang="en-US" altLang="ja-JP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2.10 cm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BE0A5DBE-55F7-4BD8-A5A8-2B77637F2ABE}"/>
              </a:ext>
            </a:extLst>
          </p:cNvPr>
          <p:cNvSpPr/>
          <p:nvPr/>
        </p:nvSpPr>
        <p:spPr>
          <a:xfrm>
            <a:off x="5232000" y="800400"/>
            <a:ext cx="864000" cy="32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本棚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7127A70-BD17-407F-9E54-D24C97ED583A}"/>
              </a:ext>
            </a:extLst>
          </p:cNvPr>
          <p:cNvSpPr txBox="1"/>
          <p:nvPr/>
        </p:nvSpPr>
        <p:spPr>
          <a:xfrm>
            <a:off x="8391061" y="200183"/>
            <a:ext cx="35621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新しい家具を</a:t>
            </a:r>
            <a:r>
              <a:rPr lang="en-US" altLang="ja-JP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2</a:t>
            </a:r>
            <a:r>
              <a:rPr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つ以上モデリング</a:t>
            </a:r>
            <a:endParaRPr lang="en-US" altLang="ja-JP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r>
              <a:rPr lang="ja-JP" altLang="en-US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してみよう</a:t>
            </a:r>
            <a:endParaRPr lang="en-US" altLang="ja-JP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3860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163</Words>
  <Application>Microsoft Office PowerPoint</Application>
  <PresentationFormat>ワイド画面</PresentationFormat>
  <Paragraphs>45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HGS創英角ｺﾞｼｯｸUB</vt:lpstr>
      <vt:lpstr>inherit</vt:lpstr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大井 翔</dc:creator>
  <cp:lastModifiedBy>大井 翔</cp:lastModifiedBy>
  <cp:revision>6</cp:revision>
  <dcterms:created xsi:type="dcterms:W3CDTF">2019-05-07T04:43:21Z</dcterms:created>
  <dcterms:modified xsi:type="dcterms:W3CDTF">2022-04-30T13:16:30Z</dcterms:modified>
</cp:coreProperties>
</file>